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handoutMasterIdLst>
    <p:handoutMasterId r:id="rId17"/>
  </p:handoutMasterIdLst>
  <p:sldIdLst>
    <p:sldId id="256" r:id="rId2"/>
    <p:sldId id="258" r:id="rId3"/>
    <p:sldId id="259" r:id="rId4"/>
    <p:sldId id="260" r:id="rId5"/>
    <p:sldId id="261" r:id="rId6"/>
    <p:sldId id="262" r:id="rId7"/>
    <p:sldId id="263" r:id="rId8"/>
    <p:sldId id="264" r:id="rId9"/>
    <p:sldId id="266" r:id="rId10"/>
    <p:sldId id="269" r:id="rId11"/>
    <p:sldId id="272" r:id="rId12"/>
    <p:sldId id="274" r:id="rId13"/>
    <p:sldId id="278" r:id="rId14"/>
    <p:sldId id="27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6" d="100"/>
          <a:sy n="116" d="100"/>
        </p:scale>
        <p:origin x="2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327BBF-5E42-413A-833C-ABE5FCAFB4FE}" type="datetimeFigureOut">
              <a:rPr lang="en-GB" smtClean="0"/>
              <a:t>22/08/2016</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smtClean="0"/>
              <a:t>www.SharkGate.net | www.OneHourSiteFix.com</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62039B-DB55-4762-8E36-5A0327322E0E}" type="slidenum">
              <a:rPr lang="en-GB" smtClean="0"/>
              <a:t>‹#›</a:t>
            </a:fld>
            <a:endParaRPr lang="en-GB"/>
          </a:p>
        </p:txBody>
      </p:sp>
    </p:spTree>
    <p:extLst>
      <p:ext uri="{BB962C8B-B14F-4D97-AF65-F5344CB8AC3E}">
        <p14:creationId xmlns:p14="http://schemas.microsoft.com/office/powerpoint/2010/main" val="22827735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30711B-021F-4573-8A34-75B3848D5FBF}" type="datetimeFigureOut">
              <a:rPr lang="en-GB" smtClean="0"/>
              <a:t>22/08/2016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smtClean="0"/>
              <a:t>www.SharkGate.net | www.OneHourSiteFix.com</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7E9EDE-F622-401A-B2DF-1E25A766C70B}" type="slidenum">
              <a:rPr lang="en-GB" smtClean="0"/>
              <a:t>‹#›</a:t>
            </a:fld>
            <a:endParaRPr lang="en-GB"/>
          </a:p>
        </p:txBody>
      </p:sp>
    </p:spTree>
    <p:extLst>
      <p:ext uri="{BB962C8B-B14F-4D97-AF65-F5344CB8AC3E}">
        <p14:creationId xmlns:p14="http://schemas.microsoft.com/office/powerpoint/2010/main" val="42791405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A7E9EDE-F622-401A-B2DF-1E25A766C70B}" type="slidenum">
              <a:rPr lang="en-GB" smtClean="0"/>
              <a:t>1</a:t>
            </a:fld>
            <a:endParaRPr lang="en-GB"/>
          </a:p>
        </p:txBody>
      </p:sp>
    </p:spTree>
    <p:extLst>
      <p:ext uri="{BB962C8B-B14F-4D97-AF65-F5344CB8AC3E}">
        <p14:creationId xmlns:p14="http://schemas.microsoft.com/office/powerpoint/2010/main" val="3302507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D26E729-BA54-4214-B3E4-87577B6E398B}" type="datetime1">
              <a:rPr lang="en-US" smtClean="0"/>
              <a:t>8/22/2016</a:t>
            </a:fld>
            <a:endParaRPr lang="en-US" dirty="0"/>
          </a:p>
        </p:txBody>
      </p:sp>
      <p:sp>
        <p:nvSpPr>
          <p:cNvPr id="8" name="Footer Placeholder 7"/>
          <p:cNvSpPr>
            <a:spLocks noGrp="1"/>
          </p:cNvSpPr>
          <p:nvPr>
            <p:ph type="ftr" sz="quarter" idx="11"/>
          </p:nvPr>
        </p:nvSpPr>
        <p:spPr/>
        <p:txBody>
          <a:bodyPr/>
          <a:lstStyle/>
          <a:p>
            <a:r>
              <a:rPr lang="en-US" dirty="0" smtClean="0"/>
              <a:t>www.SharkGate.net | www.OneHourSiteFix.com</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81F41E-3AAC-4C09-A17E-A99D8330F816}" type="datetime1">
              <a:rPr lang="en-US" smtClean="0"/>
              <a:t>8/22/2016</a:t>
            </a:fld>
            <a:endParaRPr lang="en-US" dirty="0"/>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B3568B-9CD9-487B-AA31-4CD05486B357}" type="datetime1">
              <a:rPr lang="en-US" smtClean="0"/>
              <a:t>8/22/2016</a:t>
            </a:fld>
            <a:endParaRPr lang="en-US" dirty="0"/>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31C92D-5DF2-4339-A0DF-762AD782F5E9}" type="datetime1">
              <a:rPr lang="en-US" smtClean="0"/>
              <a:t>8/22/2016</a:t>
            </a:fld>
            <a:endParaRPr lang="en-US" dirty="0"/>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3F4245-45B7-4815-A7FA-9034F4ECE061}" type="datetime1">
              <a:rPr lang="en-US" smtClean="0"/>
              <a:t>8/22/2016</a:t>
            </a:fld>
            <a:endParaRPr lang="en-US" dirty="0"/>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3635C8B-FBA8-43FA-822C-1B1FC5AFC968}" type="datetime1">
              <a:rPr lang="en-US" smtClean="0"/>
              <a:t>8/22/2016</a:t>
            </a:fld>
            <a:endParaRPr lang="en-US" dirty="0"/>
          </a:p>
        </p:txBody>
      </p:sp>
      <p:sp>
        <p:nvSpPr>
          <p:cNvPr id="4" name="Footer Placeholder 3"/>
          <p:cNvSpPr>
            <a:spLocks noGrp="1"/>
          </p:cNvSpPr>
          <p:nvPr>
            <p:ph type="ftr" sz="quarter" idx="11"/>
          </p:nvPr>
        </p:nvSpPr>
        <p:spPr/>
        <p:txBody>
          <a:bodyPr/>
          <a:lstStyle/>
          <a:p>
            <a:r>
              <a:rPr lang="en-US" dirty="0" smtClean="0"/>
              <a:t>www.SharkGate.net | www.OneHourSiteFix.com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84013CE-456E-4E09-ACDE-304E2F13B23C}" type="datetime1">
              <a:rPr lang="en-US" smtClean="0"/>
              <a:t>8/22/2016</a:t>
            </a:fld>
            <a:endParaRPr lang="en-US" dirty="0"/>
          </a:p>
        </p:txBody>
      </p:sp>
      <p:sp>
        <p:nvSpPr>
          <p:cNvPr id="4" name="Footer Placeholder 3"/>
          <p:cNvSpPr>
            <a:spLocks noGrp="1"/>
          </p:cNvSpPr>
          <p:nvPr>
            <p:ph type="ftr" sz="quarter" idx="11"/>
          </p:nvPr>
        </p:nvSpPr>
        <p:spPr/>
        <p:txBody>
          <a:bodyPr/>
          <a:lstStyle/>
          <a:p>
            <a:r>
              <a:rPr lang="en-US" dirty="0" smtClean="0"/>
              <a:t>www.SharkGate.net | www.OneHourSiteFix.com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C9F5F7F-0496-442B-BFE8-4A623593B88C}" type="datetime1">
              <a:rPr lang="en-US" smtClean="0"/>
              <a:t>8/22/2016</a:t>
            </a:fld>
            <a:endParaRPr lang="en-US" dirty="0"/>
          </a:p>
        </p:txBody>
      </p:sp>
      <p:sp>
        <p:nvSpPr>
          <p:cNvPr id="5" name="Footer Placeholder 4"/>
          <p:cNvSpPr>
            <a:spLocks noGrp="1"/>
          </p:cNvSpPr>
          <p:nvPr>
            <p:ph type="ftr" sz="quarter" idx="11"/>
          </p:nvPr>
        </p:nvSpPr>
        <p:spPr/>
        <p:txBody>
          <a:bodyPr/>
          <a:lstStyle/>
          <a:p>
            <a:r>
              <a:rPr lang="en-US" dirty="0" smtClean="0"/>
              <a:t>www.SharkGate.net | www.OneHourSiteFix.com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84E2BF-B1A5-433F-90D8-38C7B2D97757}" type="datetime1">
              <a:rPr lang="en-US" smtClean="0"/>
              <a:t>8/22/2016</a:t>
            </a:fld>
            <a:endParaRPr lang="en-US" dirty="0"/>
          </a:p>
        </p:txBody>
      </p:sp>
      <p:sp>
        <p:nvSpPr>
          <p:cNvPr id="5" name="Footer Placeholder 4"/>
          <p:cNvSpPr>
            <a:spLocks noGrp="1"/>
          </p:cNvSpPr>
          <p:nvPr>
            <p:ph type="ftr" sz="quarter" idx="11"/>
          </p:nvPr>
        </p:nvSpPr>
        <p:spPr/>
        <p:txBody>
          <a:bodyPr/>
          <a:lstStyle/>
          <a:p>
            <a:r>
              <a:rPr lang="en-US" dirty="0" smtClean="0"/>
              <a:t>www.SharkGate.net | www.OneHourSiteFix.com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31798F-01C5-4630-9A80-BD642FC43690}" type="datetime1">
              <a:rPr lang="en-US" smtClean="0"/>
              <a:t>8/22/2016</a:t>
            </a:fld>
            <a:endParaRPr lang="en-US" dirty="0"/>
          </a:p>
        </p:txBody>
      </p:sp>
      <p:sp>
        <p:nvSpPr>
          <p:cNvPr id="5" name="Footer Placeholder 4"/>
          <p:cNvSpPr>
            <a:spLocks noGrp="1"/>
          </p:cNvSpPr>
          <p:nvPr>
            <p:ph type="ftr" sz="quarter" idx="11"/>
          </p:nvPr>
        </p:nvSpPr>
        <p:spPr/>
        <p:txBody>
          <a:bodyPr/>
          <a:lstStyle/>
          <a:p>
            <a:r>
              <a:rPr lang="en-US" dirty="0" smtClean="0"/>
              <a:t>www.SharkGate.net | www.OneHourSiteFix.com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32DA14B-D3A6-4A02-A83E-FA264DE80722}" type="datetime1">
              <a:rPr lang="en-US" smtClean="0"/>
              <a:t>8/22/2016</a:t>
            </a:fld>
            <a:endParaRPr lang="en-US" dirty="0"/>
          </a:p>
        </p:txBody>
      </p:sp>
      <p:sp>
        <p:nvSpPr>
          <p:cNvPr id="5" name="Footer Placeholder 4"/>
          <p:cNvSpPr>
            <a:spLocks noGrp="1"/>
          </p:cNvSpPr>
          <p:nvPr>
            <p:ph type="ftr" sz="quarter" idx="11"/>
          </p:nvPr>
        </p:nvSpPr>
        <p:spPr/>
        <p:txBody>
          <a:bodyPr/>
          <a:lstStyle/>
          <a:p>
            <a:r>
              <a:rPr lang="en-US" dirty="0" smtClean="0"/>
              <a:t>www.SharkGate.net | www.OneHourSiteFix.com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52ED6BA-F27A-491F-8106-762078F91DD9}" type="datetime1">
              <a:rPr lang="en-US" smtClean="0"/>
              <a:t>8/22/2016</a:t>
            </a:fld>
            <a:endParaRPr lang="en-US" dirty="0"/>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D1FABD0-F2DC-4879-97A1-EB83E3B5398D}" type="datetime1">
              <a:rPr lang="en-US" smtClean="0"/>
              <a:t>8/22/2016</a:t>
            </a:fld>
            <a:endParaRPr lang="en-US" dirty="0"/>
          </a:p>
        </p:txBody>
      </p:sp>
      <p:sp>
        <p:nvSpPr>
          <p:cNvPr id="8" name="Footer Placeholder 7"/>
          <p:cNvSpPr>
            <a:spLocks noGrp="1"/>
          </p:cNvSpPr>
          <p:nvPr>
            <p:ph type="ftr" sz="quarter" idx="11"/>
          </p:nvPr>
        </p:nvSpPr>
        <p:spPr/>
        <p:txBody>
          <a:bodyPr/>
          <a:lstStyle/>
          <a:p>
            <a:r>
              <a:rPr lang="en-US" dirty="0" smtClean="0"/>
              <a:t>www.SharkGate.net | www.OneHourSiteFix.com</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B2AAD5-09A5-4530-BDCE-7BC523A5402D}" type="datetime1">
              <a:rPr lang="en-US" smtClean="0"/>
              <a:t>8/22/2016</a:t>
            </a:fld>
            <a:endParaRPr lang="en-US" dirty="0"/>
          </a:p>
        </p:txBody>
      </p:sp>
      <p:sp>
        <p:nvSpPr>
          <p:cNvPr id="4" name="Footer Placeholder 3"/>
          <p:cNvSpPr>
            <a:spLocks noGrp="1"/>
          </p:cNvSpPr>
          <p:nvPr>
            <p:ph type="ftr" sz="quarter" idx="11"/>
          </p:nvPr>
        </p:nvSpPr>
        <p:spPr/>
        <p:txBody>
          <a:bodyPr/>
          <a:lstStyle/>
          <a:p>
            <a:r>
              <a:rPr lang="en-US" dirty="0" smtClean="0"/>
              <a:t>www.SharkGate.net | www.OneHourSiteFix.com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8231A5-2743-4993-98D0-B93C9148C16B}" type="datetime1">
              <a:rPr lang="en-US" smtClean="0"/>
              <a:t>8/22/2016</a:t>
            </a:fld>
            <a:endParaRPr lang="en-US" dirty="0"/>
          </a:p>
        </p:txBody>
      </p:sp>
      <p:sp>
        <p:nvSpPr>
          <p:cNvPr id="3" name="Footer Placeholder 2"/>
          <p:cNvSpPr>
            <a:spLocks noGrp="1"/>
          </p:cNvSpPr>
          <p:nvPr>
            <p:ph type="ftr" sz="quarter" idx="11"/>
          </p:nvPr>
        </p:nvSpPr>
        <p:spPr/>
        <p:txBody>
          <a:bodyPr/>
          <a:lstStyle/>
          <a:p>
            <a:r>
              <a:rPr lang="en-US" dirty="0" smtClean="0"/>
              <a:t>www.SharkGate.net | www.OneHourSiteFix.com</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387E2B-BE2C-4EB3-8449-E7166611BD07}" type="datetime1">
              <a:rPr lang="en-US" smtClean="0"/>
              <a:t>8/22/2016</a:t>
            </a:fld>
            <a:endParaRPr lang="en-US" dirty="0"/>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390FDD-86B4-4994-92A1-61179C742ABE}" type="datetime1">
              <a:rPr lang="en-US" smtClean="0"/>
              <a:t>8/22/2016</a:t>
            </a:fld>
            <a:endParaRPr lang="en-US" dirty="0"/>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352B4ED-BDAE-4054-B07D-2D0971835A16}" type="datetime1">
              <a:rPr lang="en-US" smtClean="0"/>
              <a:t>8/22/2016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dirty="0" smtClean="0"/>
              <a:t>www.SharkGate.net | www.OneHourSiteFix.com</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hyperlink" Target="https://dashboard.sharkgate.net/"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219800"/>
            <a:ext cx="9144000" cy="1641490"/>
          </a:xfrm>
        </p:spPr>
        <p:txBody>
          <a:bodyPr/>
          <a:lstStyle/>
          <a:p>
            <a:r>
              <a:rPr lang="en-US" dirty="0" smtClean="0"/>
              <a:t>SharkGate Ltd.</a:t>
            </a:r>
            <a:endParaRPr lang="en-US" dirty="0"/>
          </a:p>
        </p:txBody>
      </p:sp>
      <p:sp>
        <p:nvSpPr>
          <p:cNvPr id="3" name="Subtitle 2"/>
          <p:cNvSpPr>
            <a:spLocks noGrp="1"/>
          </p:cNvSpPr>
          <p:nvPr>
            <p:ph type="subTitle" idx="1"/>
          </p:nvPr>
        </p:nvSpPr>
        <p:spPr>
          <a:xfrm>
            <a:off x="2209800" y="3465775"/>
            <a:ext cx="9144000" cy="754025"/>
          </a:xfrm>
        </p:spPr>
        <p:txBody>
          <a:bodyPr>
            <a:normAutofit/>
          </a:bodyPr>
          <a:lstStyle/>
          <a:p>
            <a:r>
              <a:rPr lang="en-US" sz="2000" dirty="0" smtClean="0"/>
              <a:t>Welcome and thank you for choosing SharkGate</a:t>
            </a:r>
            <a:endParaRPr lang="en-US" sz="2000" dirty="0"/>
          </a:p>
        </p:txBody>
      </p:sp>
      <p:sp>
        <p:nvSpPr>
          <p:cNvPr id="5" name="Footer Placeholder 4"/>
          <p:cNvSpPr>
            <a:spLocks noGrp="1"/>
          </p:cNvSpPr>
          <p:nvPr>
            <p:ph type="ftr" sz="quarter" idx="11"/>
          </p:nvPr>
        </p:nvSpPr>
        <p:spPr>
          <a:xfrm>
            <a:off x="7239000" y="622300"/>
            <a:ext cx="4114800" cy="365125"/>
          </a:xfrm>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5080812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294832"/>
          </a:xfrm>
        </p:spPr>
        <p:txBody>
          <a:bodyPr>
            <a:noAutofit/>
          </a:bodyPr>
          <a:lstStyle/>
          <a:p>
            <a:r>
              <a:rPr lang="en-US" sz="2000" dirty="0" smtClean="0"/>
              <a:t>Shark Speed</a:t>
            </a:r>
            <a:endParaRPr lang="en-US" sz="2000" dirty="0"/>
          </a:p>
        </p:txBody>
      </p:sp>
      <p:sp>
        <p:nvSpPr>
          <p:cNvPr id="5" name="TextBox 4"/>
          <p:cNvSpPr txBox="1"/>
          <p:nvPr/>
        </p:nvSpPr>
        <p:spPr>
          <a:xfrm>
            <a:off x="2280554" y="1236777"/>
            <a:ext cx="8476093"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Shark Speed is a way to optimize your website’s load time.</a:t>
            </a:r>
          </a:p>
          <a:p>
            <a:pPr marL="285750" indent="-285750">
              <a:buFont typeface="Arial" panose="020B0604020202020204" pitchFamily="34" charset="0"/>
              <a:buChar char="•"/>
            </a:pPr>
            <a:r>
              <a:rPr lang="en-US" sz="1600" dirty="0" smtClean="0"/>
              <a:t>This also has great impact on your server resources as content is cached and therefore not presenting a load for server</a:t>
            </a:r>
          </a:p>
          <a:p>
            <a:endParaRPr lang="en-US" sz="1600" dirty="0" smtClean="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236777"/>
            <a:ext cx="1028700" cy="70485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4020" y="2232324"/>
            <a:ext cx="9410082" cy="3842161"/>
          </a:xfrm>
          <a:prstGeom prst="rect">
            <a:avLst/>
          </a:prstGeom>
        </p:spPr>
      </p:pic>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28508139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0353" y="1247576"/>
            <a:ext cx="1133475" cy="695325"/>
          </a:xfrm>
          <a:prstGeom prst="rect">
            <a:avLst/>
          </a:prstGeom>
        </p:spPr>
      </p:pic>
      <p:sp>
        <p:nvSpPr>
          <p:cNvPr id="10" name="TextBox 9"/>
          <p:cNvSpPr txBox="1"/>
          <p:nvPr/>
        </p:nvSpPr>
        <p:spPr>
          <a:xfrm>
            <a:off x="2748683" y="1023902"/>
            <a:ext cx="8246076" cy="307777"/>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t>Shark Security is where you can enable and disable the SharkGate firewall and additional security features.  </a:t>
            </a:r>
            <a:endParaRPr lang="en-US" sz="1400" dirty="0"/>
          </a:p>
        </p:txBody>
      </p:sp>
      <p:sp>
        <p:nvSpPr>
          <p:cNvPr id="15" name="TextBox 14"/>
          <p:cNvSpPr txBox="1"/>
          <p:nvPr/>
        </p:nvSpPr>
        <p:spPr>
          <a:xfrm>
            <a:off x="2748683" y="1331679"/>
            <a:ext cx="8246076"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t>Shark Security </a:t>
            </a:r>
            <a:r>
              <a:rPr lang="en-US" sz="1400" dirty="0"/>
              <a:t>This turns off and on the security that </a:t>
            </a:r>
            <a:r>
              <a:rPr lang="en-US" sz="1400" dirty="0" smtClean="0"/>
              <a:t>SharkGate </a:t>
            </a:r>
            <a:r>
              <a:rPr lang="en-US" sz="1400" dirty="0"/>
              <a:t>runs on the traffic to and from your site. This is the part that keeps your site safe so if you turn it off for testing purposes we recommend you keep that a short period and turn it on again FAST!</a:t>
            </a:r>
          </a:p>
        </p:txBody>
      </p:sp>
      <p:sp>
        <p:nvSpPr>
          <p:cNvPr id="6" name="Title 1"/>
          <p:cNvSpPr>
            <a:spLocks noGrp="1"/>
          </p:cNvSpPr>
          <p:nvPr>
            <p:ph type="title"/>
          </p:nvPr>
        </p:nvSpPr>
        <p:spPr>
          <a:xfrm>
            <a:off x="870353" y="517526"/>
            <a:ext cx="10515600" cy="294832"/>
          </a:xfrm>
        </p:spPr>
        <p:txBody>
          <a:bodyPr>
            <a:noAutofit/>
          </a:bodyPr>
          <a:lstStyle/>
          <a:p>
            <a:r>
              <a:rPr lang="en-US" sz="2000" dirty="0" smtClean="0"/>
              <a:t>Shark Security</a:t>
            </a:r>
            <a:endParaRPr lang="en-US" sz="20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4329" y="2378119"/>
            <a:ext cx="8927647" cy="2887300"/>
          </a:xfrm>
          <a:prstGeom prst="rect">
            <a:avLst/>
          </a:prstGeom>
        </p:spPr>
      </p:pic>
      <p:sp>
        <p:nvSpPr>
          <p:cNvPr id="8" name="TextBox 7"/>
          <p:cNvSpPr txBox="1"/>
          <p:nvPr/>
        </p:nvSpPr>
        <p:spPr>
          <a:xfrm>
            <a:off x="870352" y="5454099"/>
            <a:ext cx="10124407" cy="523220"/>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t>You can additionally fully block certain countries. You will see proposed countries listed on the left side and you can block them by moving them to the right side </a:t>
            </a:r>
            <a:endParaRPr lang="en-US" sz="1400" dirty="0"/>
          </a:p>
        </p:txBody>
      </p:sp>
      <p:sp>
        <p:nvSpPr>
          <p:cNvPr id="3" name="Footer Placeholder 2"/>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18413659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5364" y="1728011"/>
            <a:ext cx="676275" cy="714375"/>
          </a:xfrm>
          <a:prstGeom prst="rect">
            <a:avLst/>
          </a:prstGeom>
        </p:spPr>
      </p:pic>
      <p:sp>
        <p:nvSpPr>
          <p:cNvPr id="5" name="TextBox 4"/>
          <p:cNvSpPr txBox="1"/>
          <p:nvPr/>
        </p:nvSpPr>
        <p:spPr>
          <a:xfrm>
            <a:off x="2008357" y="1792810"/>
            <a:ext cx="8377701"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Profile is where you can change your information details such as your email address, Name, Username, and password.</a:t>
            </a:r>
            <a:endParaRPr lang="en-US" sz="1600" dirty="0"/>
          </a:p>
        </p:txBody>
      </p:sp>
      <p:sp>
        <p:nvSpPr>
          <p:cNvPr id="6" name="Title 1"/>
          <p:cNvSpPr>
            <a:spLocks noGrp="1"/>
          </p:cNvSpPr>
          <p:nvPr>
            <p:ph type="title"/>
          </p:nvPr>
        </p:nvSpPr>
        <p:spPr>
          <a:xfrm>
            <a:off x="870353" y="517526"/>
            <a:ext cx="10515600" cy="294832"/>
          </a:xfrm>
        </p:spPr>
        <p:txBody>
          <a:bodyPr>
            <a:noAutofit/>
          </a:bodyPr>
          <a:lstStyle/>
          <a:p>
            <a:r>
              <a:rPr lang="en-US" sz="2000" dirty="0" smtClean="0"/>
              <a:t>Profile and News</a:t>
            </a:r>
            <a:endParaRPr lang="en-US" sz="20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5364" y="3536148"/>
            <a:ext cx="878436" cy="614052"/>
          </a:xfrm>
          <a:prstGeom prst="rect">
            <a:avLst/>
          </a:prstGeom>
        </p:spPr>
      </p:pic>
      <p:sp>
        <p:nvSpPr>
          <p:cNvPr id="2" name="Rectangle 1"/>
          <p:cNvSpPr/>
          <p:nvPr/>
        </p:nvSpPr>
        <p:spPr>
          <a:xfrm>
            <a:off x="2128128" y="3565425"/>
            <a:ext cx="8138160" cy="584775"/>
          </a:xfrm>
          <a:prstGeom prst="rect">
            <a:avLst/>
          </a:prstGeom>
        </p:spPr>
        <p:txBody>
          <a:bodyPr wrap="square">
            <a:spAutoFit/>
          </a:bodyPr>
          <a:lstStyle/>
          <a:p>
            <a:pPr marL="285750" indent="-285750">
              <a:buFont typeface="Arial" panose="020B0604020202020204" pitchFamily="34" charset="0"/>
              <a:buChar char="•"/>
            </a:pPr>
            <a:r>
              <a:rPr lang="en-US" sz="1600" dirty="0"/>
              <a:t>Latest News </a:t>
            </a:r>
            <a:r>
              <a:rPr lang="en-US" sz="1600" dirty="0" smtClean="0"/>
              <a:t>shows </a:t>
            </a:r>
            <a:r>
              <a:rPr lang="en-US" sz="1600" dirty="0"/>
              <a:t>you the recent update, changes and latest treats that are out there and what can be done to prevent them.</a:t>
            </a:r>
          </a:p>
        </p:txBody>
      </p:sp>
      <p:sp>
        <p:nvSpPr>
          <p:cNvPr id="8" name="Footer Placeholder 7"/>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9682249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877032" y="875666"/>
            <a:ext cx="10515600" cy="294832"/>
          </a:xfrm>
        </p:spPr>
        <p:txBody>
          <a:bodyPr>
            <a:noAutofit/>
          </a:bodyPr>
          <a:lstStyle/>
          <a:p>
            <a:r>
              <a:rPr lang="en-US" sz="2400" dirty="0" smtClean="0"/>
              <a:t>Profiles with more then one website</a:t>
            </a:r>
            <a:endParaRPr lang="en-US" sz="2400" dirty="0"/>
          </a:p>
        </p:txBody>
      </p:sp>
      <p:sp>
        <p:nvSpPr>
          <p:cNvPr id="3" name="Rectangle 2"/>
          <p:cNvSpPr/>
          <p:nvPr/>
        </p:nvSpPr>
        <p:spPr>
          <a:xfrm>
            <a:off x="998952" y="2665796"/>
            <a:ext cx="4655088" cy="1569660"/>
          </a:xfrm>
          <a:prstGeom prst="rect">
            <a:avLst/>
          </a:prstGeom>
        </p:spPr>
        <p:txBody>
          <a:bodyPr wrap="square">
            <a:spAutoFit/>
          </a:bodyPr>
          <a:lstStyle/>
          <a:p>
            <a:pPr marL="285750" indent="-285750">
              <a:buFont typeface="Arial" panose="020B0604020202020204" pitchFamily="34" charset="0"/>
              <a:buChar char="•"/>
            </a:pPr>
            <a:r>
              <a:rPr lang="en-GB" sz="1600" dirty="0" smtClean="0"/>
              <a:t>In case you have more then one site using the SharkGate protection you can check each of them specifically from your dashboard </a:t>
            </a:r>
          </a:p>
          <a:p>
            <a:pPr marL="285750" indent="-285750">
              <a:buFont typeface="Arial" panose="020B0604020202020204" pitchFamily="34" charset="0"/>
              <a:buChar char="•"/>
            </a:pPr>
            <a:r>
              <a:rPr lang="en-GB" sz="1600" dirty="0" smtClean="0"/>
              <a:t>Go to upper right corner and open a dropdown where all your sites are listed – pick the one you are interested in </a:t>
            </a:r>
            <a:endParaRPr lang="en-GB" sz="1600" dirty="0"/>
          </a:p>
        </p:txBody>
      </p:sp>
      <p:pic>
        <p:nvPicPr>
          <p:cNvPr id="2050" name="Picture 2" descr="C:\Users\ivana\AppData\Local\Temp\SNAGHTML107a3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6103" y="1898051"/>
            <a:ext cx="5048250" cy="3105150"/>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8"/>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3409065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682313" y="4349578"/>
            <a:ext cx="8056606" cy="154999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a:lstStyle>
          <a:p>
            <a:r>
              <a:rPr lang="en-US" sz="9600" dirty="0" smtClean="0"/>
              <a:t> SharkGate Ltd.</a:t>
            </a:r>
            <a:endParaRPr lang="en-US" sz="9600" dirty="0"/>
          </a:p>
        </p:txBody>
      </p:sp>
      <p:sp>
        <p:nvSpPr>
          <p:cNvPr id="8" name="Subtitle 2"/>
          <p:cNvSpPr txBox="1">
            <a:spLocks/>
          </p:cNvSpPr>
          <p:nvPr/>
        </p:nvSpPr>
        <p:spPr>
          <a:xfrm>
            <a:off x="7638534" y="3867369"/>
            <a:ext cx="4100385" cy="4822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smtClean="0"/>
              <a:t>Thank you for choosing SharkGate!</a:t>
            </a:r>
            <a:endParaRPr lang="en-US" sz="2000" dirty="0"/>
          </a:p>
        </p:txBody>
      </p:sp>
      <p:sp>
        <p:nvSpPr>
          <p:cNvPr id="3" name="Footer Placeholder 2"/>
          <p:cNvSpPr>
            <a:spLocks noGrp="1"/>
          </p:cNvSpPr>
          <p:nvPr>
            <p:ph type="ftr" sz="quarter" idx="11"/>
          </p:nvPr>
        </p:nvSpPr>
        <p:spPr>
          <a:xfrm>
            <a:off x="7624119" y="736600"/>
            <a:ext cx="4114800" cy="365125"/>
          </a:xfrm>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2600730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1697" y="4208001"/>
            <a:ext cx="7482626" cy="1167165"/>
          </a:xfrm>
        </p:spPr>
        <p:txBody>
          <a:bodyPr>
            <a:noAutofit/>
          </a:bodyPr>
          <a:lstStyle/>
          <a:p>
            <a:pPr marL="0" indent="0">
              <a:buNone/>
            </a:pPr>
            <a:r>
              <a:rPr lang="en-US" sz="1800" dirty="0" smtClean="0"/>
              <a:t>To Logout of your SharkGate account click the picture icon located on the upper right side of the window and click Logout.</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114" y="1207150"/>
            <a:ext cx="2170450" cy="222984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464" y="3986720"/>
            <a:ext cx="1524000" cy="1609725"/>
          </a:xfrm>
          <a:prstGeom prst="rect">
            <a:avLst/>
          </a:prstGeom>
        </p:spPr>
      </p:pic>
      <p:sp>
        <p:nvSpPr>
          <p:cNvPr id="2" name="TextBox 1"/>
          <p:cNvSpPr txBox="1"/>
          <p:nvPr/>
        </p:nvSpPr>
        <p:spPr>
          <a:xfrm>
            <a:off x="3651697" y="1029409"/>
            <a:ext cx="7366716" cy="2585323"/>
          </a:xfrm>
          <a:prstGeom prst="rect">
            <a:avLst/>
          </a:prstGeom>
          <a:noFill/>
        </p:spPr>
        <p:txBody>
          <a:bodyPr wrap="square" rtlCol="0">
            <a:spAutoFit/>
          </a:bodyPr>
          <a:lstStyle/>
          <a:p>
            <a:r>
              <a:rPr lang="en-US" dirty="0"/>
              <a:t>To Login to your </a:t>
            </a:r>
            <a:r>
              <a:rPr lang="en-US" dirty="0" smtClean="0"/>
              <a:t>SharkGate </a:t>
            </a:r>
            <a:r>
              <a:rPr lang="en-US" dirty="0"/>
              <a:t>Account go to this link </a:t>
            </a:r>
            <a:r>
              <a:rPr lang="en-US" dirty="0">
                <a:hlinkClick r:id="rId4"/>
              </a:rPr>
              <a:t>https://</a:t>
            </a:r>
            <a:r>
              <a:rPr lang="en-US" dirty="0" smtClean="0">
                <a:hlinkClick r:id="rId4"/>
              </a:rPr>
              <a:t>dashboard.SharkGate.net</a:t>
            </a:r>
            <a:r>
              <a:rPr lang="en-US" dirty="0">
                <a:hlinkClick r:id="rId4"/>
              </a:rPr>
              <a:t>/</a:t>
            </a:r>
            <a:endParaRPr lang="en-US" dirty="0"/>
          </a:p>
          <a:p>
            <a:r>
              <a:rPr lang="en-US" dirty="0"/>
              <a:t>			</a:t>
            </a:r>
          </a:p>
          <a:p>
            <a:r>
              <a:rPr lang="en-US" dirty="0" smtClean="0"/>
              <a:t>- Enter </a:t>
            </a:r>
            <a:r>
              <a:rPr lang="en-US" dirty="0"/>
              <a:t>your Username and Password that was sent to you via Email.</a:t>
            </a:r>
          </a:p>
          <a:p>
            <a:r>
              <a:rPr lang="en-US" dirty="0" smtClean="0"/>
              <a:t>- Once </a:t>
            </a:r>
            <a:r>
              <a:rPr lang="en-US" dirty="0"/>
              <a:t>you have entered your Username and Password click on the Login Button.</a:t>
            </a:r>
          </a:p>
          <a:p>
            <a:r>
              <a:rPr lang="en-US" dirty="0"/>
              <a:t>			           </a:t>
            </a:r>
          </a:p>
          <a:p>
            <a:r>
              <a:rPr lang="en-US" dirty="0" smtClean="0"/>
              <a:t>Note</a:t>
            </a:r>
            <a:r>
              <a:rPr lang="en-US" dirty="0"/>
              <a:t>: if you have forgotten your Username and Password click the “I forgot my password</a:t>
            </a:r>
            <a:r>
              <a:rPr lang="en-US" dirty="0" smtClean="0"/>
              <a:t>”  and </a:t>
            </a:r>
            <a:r>
              <a:rPr lang="en-US" dirty="0"/>
              <a:t>a temporary password will be sent to you via email.</a:t>
            </a:r>
          </a:p>
        </p:txBody>
      </p:sp>
      <p:sp>
        <p:nvSpPr>
          <p:cNvPr id="7" name="Footer Placeholder 6"/>
          <p:cNvSpPr>
            <a:spLocks noGrp="1"/>
          </p:cNvSpPr>
          <p:nvPr>
            <p:ph type="ftr" sz="quarter" idx="11"/>
          </p:nvPr>
        </p:nvSpPr>
        <p:spPr/>
        <p:txBody>
          <a:bodyPr/>
          <a:lstStyle/>
          <a:p>
            <a:r>
              <a:rPr lang="en-US" dirty="0" smtClean="0"/>
              <a:t>www.SharkGate.net | www.OneHourSiteFix.com</a:t>
            </a:r>
            <a:endParaRPr lang="en-US" dirty="0"/>
          </a:p>
        </p:txBody>
      </p:sp>
      <p:sp>
        <p:nvSpPr>
          <p:cNvPr id="8" name="Title 1"/>
          <p:cNvSpPr>
            <a:spLocks noGrp="1"/>
          </p:cNvSpPr>
          <p:nvPr>
            <p:ph type="title"/>
          </p:nvPr>
        </p:nvSpPr>
        <p:spPr>
          <a:xfrm>
            <a:off x="838200" y="365125"/>
            <a:ext cx="10515600" cy="454025"/>
          </a:xfrm>
        </p:spPr>
        <p:txBody>
          <a:bodyPr>
            <a:normAutofit/>
          </a:bodyPr>
          <a:lstStyle/>
          <a:p>
            <a:r>
              <a:rPr lang="en-US" sz="2000" dirty="0" smtClean="0"/>
              <a:t>Logging in your SharkGate </a:t>
            </a:r>
            <a:r>
              <a:rPr lang="en-US" sz="2000" dirty="0"/>
              <a:t>Account </a:t>
            </a:r>
            <a:r>
              <a:rPr lang="en-US" sz="2000" dirty="0" smtClean="0"/>
              <a:t>at </a:t>
            </a:r>
            <a:r>
              <a:rPr lang="en-US" sz="2000" dirty="0"/>
              <a:t>https://</a:t>
            </a:r>
            <a:r>
              <a:rPr lang="en-US" sz="2000" dirty="0" smtClean="0"/>
              <a:t>dashboard.SharkGate.net</a:t>
            </a:r>
            <a:r>
              <a:rPr lang="en-US" sz="2000" dirty="0"/>
              <a:t>/</a:t>
            </a:r>
          </a:p>
        </p:txBody>
      </p:sp>
    </p:spTree>
    <p:extLst>
      <p:ext uri="{BB962C8B-B14F-4D97-AF65-F5344CB8AC3E}">
        <p14:creationId xmlns:p14="http://schemas.microsoft.com/office/powerpoint/2010/main" val="3844273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7732" y="493624"/>
            <a:ext cx="9791276" cy="729870"/>
          </a:xfrm>
        </p:spPr>
        <p:txBody>
          <a:bodyPr>
            <a:normAutofit/>
          </a:bodyPr>
          <a:lstStyle/>
          <a:p>
            <a:r>
              <a:rPr lang="en-US" sz="2400" dirty="0" smtClean="0"/>
              <a:t>Getting to know your SharkGate Dashboard</a:t>
            </a:r>
            <a:endParaRPr lang="en-US" sz="24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7732" y="1993049"/>
            <a:ext cx="5231583" cy="2746375"/>
          </a:xfrm>
        </p:spPr>
      </p:pic>
      <p:sp>
        <p:nvSpPr>
          <p:cNvPr id="5" name="TextBox 4"/>
          <p:cNvSpPr txBox="1"/>
          <p:nvPr/>
        </p:nvSpPr>
        <p:spPr>
          <a:xfrm>
            <a:off x="6581105" y="1381078"/>
            <a:ext cx="4098280" cy="4247317"/>
          </a:xfrm>
          <a:prstGeom prst="rect">
            <a:avLst/>
          </a:prstGeom>
          <a:noFill/>
        </p:spPr>
        <p:txBody>
          <a:bodyPr wrap="square" rtlCol="0">
            <a:spAutoFit/>
          </a:bodyPr>
          <a:lstStyle/>
          <a:p>
            <a:pPr marL="285750" indent="-285750">
              <a:buFont typeface="Arial" panose="020B0604020202020204" pitchFamily="34" charset="0"/>
              <a:buChar char="•"/>
            </a:pPr>
            <a:r>
              <a:rPr lang="en-US" dirty="0" smtClean="0"/>
              <a:t>Your SharkGate Dashboard enables you to view the status of your website and manage your firewall.</a:t>
            </a:r>
          </a:p>
          <a:p>
            <a:pPr marL="285750" indent="-285750">
              <a:buFont typeface="Arial" panose="020B0604020202020204" pitchFamily="34" charset="0"/>
              <a:buChar char="•"/>
            </a:pPr>
            <a:r>
              <a:rPr lang="en-US" dirty="0" smtClean="0"/>
              <a:t>It provides detailed information about intrusion attempt, traffic information, blocked IP’s, Latest News and updates.</a:t>
            </a:r>
          </a:p>
          <a:p>
            <a:pPr marL="285750" indent="-285750">
              <a:buFont typeface="Arial" panose="020B0604020202020204" pitchFamily="34" charset="0"/>
              <a:buChar char="•"/>
            </a:pPr>
            <a:r>
              <a:rPr lang="en-US" dirty="0" smtClean="0"/>
              <a:t>You can turn on or turn off your Shark Security.</a:t>
            </a:r>
          </a:p>
          <a:p>
            <a:pPr marL="285750" indent="-285750">
              <a:buFont typeface="Arial" panose="020B0604020202020204" pitchFamily="34" charset="0"/>
              <a:buChar char="•"/>
            </a:pPr>
            <a:r>
              <a:rPr lang="en-US" dirty="0" smtClean="0"/>
              <a:t>You can turn on or turn off your Shark Speed, </a:t>
            </a:r>
            <a:r>
              <a:rPr lang="en-US" dirty="0" err="1" smtClean="0"/>
              <a:t>SharkCDN</a:t>
            </a:r>
            <a:r>
              <a:rPr lang="en-US" dirty="0" smtClean="0"/>
              <a:t> that gives extra boost to your website.</a:t>
            </a:r>
          </a:p>
          <a:p>
            <a:pPr marL="285750" indent="-285750">
              <a:buFont typeface="Arial" panose="020B0604020202020204" pitchFamily="34" charset="0"/>
              <a:buChar char="•"/>
            </a:pPr>
            <a:r>
              <a:rPr lang="en-US" dirty="0" smtClean="0"/>
              <a:t>Manage your Profile and password.</a:t>
            </a:r>
          </a:p>
          <a:p>
            <a:pPr marL="285750" indent="-285750">
              <a:buFont typeface="Arial" panose="020B0604020202020204" pitchFamily="34" charset="0"/>
              <a:buChar char="•"/>
            </a:pPr>
            <a:r>
              <a:rPr lang="en-US" dirty="0" smtClean="0"/>
              <a:t>Get the latest news and be up to date on the </a:t>
            </a:r>
            <a:r>
              <a:rPr lang="en-US" dirty="0"/>
              <a:t>latest threats.</a:t>
            </a:r>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3490760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9100" y="1543154"/>
            <a:ext cx="10233800" cy="4324308"/>
          </a:xfrm>
        </p:spPr>
        <p:txBody>
          <a:bodyPr>
            <a:normAutofit/>
          </a:bodyPr>
          <a:lstStyle/>
          <a:p>
            <a:pPr marL="0" indent="0">
              <a:buNone/>
            </a:pPr>
            <a:endParaRPr lang="en-US" sz="1400" dirty="0"/>
          </a:p>
          <a:p>
            <a:pPr marL="0" indent="0">
              <a:buNone/>
            </a:pPr>
            <a:endParaRPr lang="en-US" sz="14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100" y="1945364"/>
            <a:ext cx="7375716" cy="914138"/>
          </a:xfrm>
          <a:prstGeom prst="rect">
            <a:avLst/>
          </a:prstGeom>
        </p:spPr>
      </p:pic>
      <p:sp>
        <p:nvSpPr>
          <p:cNvPr id="5" name="TextBox 4"/>
          <p:cNvSpPr txBox="1"/>
          <p:nvPr/>
        </p:nvSpPr>
        <p:spPr>
          <a:xfrm>
            <a:off x="979100" y="3624227"/>
            <a:ext cx="9296028"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Navigate through different tabs and functionalities</a:t>
            </a:r>
          </a:p>
          <a:p>
            <a:pPr marL="285750" indent="-285750">
              <a:buFont typeface="Arial" panose="020B0604020202020204" pitchFamily="34" charset="0"/>
              <a:buChar char="•"/>
            </a:pPr>
            <a:r>
              <a:rPr lang="en-US" dirty="0" smtClean="0"/>
              <a:t>Take control and manage the way your firewall protects your website</a:t>
            </a:r>
          </a:p>
          <a:p>
            <a:pPr marL="285750" indent="-285750">
              <a:buFont typeface="Arial" panose="020B0604020202020204" pitchFamily="34" charset="0"/>
              <a:buChar char="•"/>
            </a:pPr>
            <a:r>
              <a:rPr lang="en-US" dirty="0"/>
              <a:t>Easy to </a:t>
            </a:r>
            <a:r>
              <a:rPr lang="en-US" dirty="0" smtClean="0"/>
              <a:t>use</a:t>
            </a:r>
            <a:endParaRPr lang="en-US" dirty="0"/>
          </a:p>
        </p:txBody>
      </p:sp>
      <p:sp>
        <p:nvSpPr>
          <p:cNvPr id="7" name="Title 1"/>
          <p:cNvSpPr>
            <a:spLocks noGrp="1"/>
          </p:cNvSpPr>
          <p:nvPr>
            <p:ph type="title"/>
          </p:nvPr>
        </p:nvSpPr>
        <p:spPr>
          <a:xfrm>
            <a:off x="838200" y="365125"/>
            <a:ext cx="10515600" cy="1325563"/>
          </a:xfrm>
        </p:spPr>
        <p:txBody>
          <a:bodyPr>
            <a:normAutofit/>
          </a:bodyPr>
          <a:lstStyle/>
          <a:p>
            <a:r>
              <a:rPr lang="en-US" sz="2800" dirty="0" smtClean="0"/>
              <a:t>Tabs and Functions</a:t>
            </a:r>
            <a:endParaRPr lang="en-US" sz="2800" dirty="0"/>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34920266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16287"/>
          </a:xfrm>
        </p:spPr>
        <p:txBody>
          <a:bodyPr>
            <a:normAutofit/>
          </a:bodyPr>
          <a:lstStyle/>
          <a:p>
            <a:r>
              <a:rPr lang="en-US" sz="2400" dirty="0" smtClean="0"/>
              <a:t>Overview and Stats</a:t>
            </a:r>
            <a:r>
              <a:rPr lang="en-US" sz="2000" dirty="0"/>
              <a:t/>
            </a:r>
            <a:br>
              <a:rPr lang="en-US" sz="2000" dirty="0"/>
            </a:b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0391" y="1343025"/>
            <a:ext cx="1238250" cy="695325"/>
          </a:xfrm>
          <a:prstGeom prst="rect">
            <a:avLst/>
          </a:prstGeom>
        </p:spPr>
      </p:pic>
      <p:sp>
        <p:nvSpPr>
          <p:cNvPr id="5" name="TextBox 4"/>
          <p:cNvSpPr txBox="1"/>
          <p:nvPr/>
        </p:nvSpPr>
        <p:spPr>
          <a:xfrm>
            <a:off x="2854518" y="1343025"/>
            <a:ext cx="8499282" cy="1261884"/>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Overview and Stats provides you with a summary of the prevented threats </a:t>
            </a:r>
          </a:p>
          <a:p>
            <a:pPr marL="285750" indent="-285750">
              <a:buFont typeface="Arial" panose="020B0604020202020204" pitchFamily="34" charset="0"/>
              <a:buChar char="•"/>
            </a:pPr>
            <a:r>
              <a:rPr lang="en-US" sz="1600" dirty="0" smtClean="0"/>
              <a:t>It gives you and easy to understand information by the use of graphs and other visual information.</a:t>
            </a:r>
          </a:p>
          <a:p>
            <a:endParaRPr lang="en-US" sz="1400" dirty="0" smtClean="0"/>
          </a:p>
          <a:p>
            <a:r>
              <a:rPr lang="en-US" sz="1400" dirty="0"/>
              <a:t>	</a:t>
            </a:r>
            <a:r>
              <a:rPr lang="en-US" sz="1400" dirty="0" smtClean="0"/>
              <a:t> </a:t>
            </a:r>
            <a:endParaRPr lang="en-US" sz="1400" dirty="0"/>
          </a:p>
        </p:txBody>
      </p:sp>
      <p:sp>
        <p:nvSpPr>
          <p:cNvPr id="8" name="Rectangle 7"/>
          <p:cNvSpPr/>
          <p:nvPr/>
        </p:nvSpPr>
        <p:spPr>
          <a:xfrm>
            <a:off x="1310391" y="5535897"/>
            <a:ext cx="8496635" cy="338554"/>
          </a:xfrm>
          <a:prstGeom prst="rect">
            <a:avLst/>
          </a:prstGeom>
        </p:spPr>
        <p:txBody>
          <a:bodyPr wrap="square">
            <a:spAutoFit/>
          </a:bodyPr>
          <a:lstStyle/>
          <a:p>
            <a:pPr marL="285750" indent="-285750">
              <a:buFont typeface="Arial" panose="020B0604020202020204" pitchFamily="34" charset="0"/>
              <a:buChar char="•"/>
            </a:pPr>
            <a:r>
              <a:rPr lang="en-US" sz="1600" dirty="0" smtClean="0"/>
              <a:t>The world map shows you where the threats are coming from all around the world.</a:t>
            </a:r>
            <a:endParaRPr lang="en-US" sz="1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0391" y="2771436"/>
            <a:ext cx="10058400" cy="2597934"/>
          </a:xfrm>
          <a:prstGeom prst="rect">
            <a:avLst/>
          </a:prstGeom>
        </p:spPr>
      </p:pic>
      <p:sp>
        <p:nvSpPr>
          <p:cNvPr id="7" name="Footer Placeholder 6"/>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1793674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4473" y="549551"/>
            <a:ext cx="3953386" cy="111429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4260" y="2190750"/>
            <a:ext cx="3949893" cy="1109041"/>
          </a:xfrm>
          <a:prstGeom prst="rect">
            <a:avLst/>
          </a:prstGeom>
        </p:spPr>
      </p:pic>
      <p:sp>
        <p:nvSpPr>
          <p:cNvPr id="7" name="TextBox 6"/>
          <p:cNvSpPr txBox="1"/>
          <p:nvPr/>
        </p:nvSpPr>
        <p:spPr>
          <a:xfrm>
            <a:off x="5504206" y="814308"/>
            <a:ext cx="5661328"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Attacks Blocked shows a graphical summary of the total attacks that where blocked by SharkGate per day</a:t>
            </a:r>
          </a:p>
        </p:txBody>
      </p:sp>
      <p:sp>
        <p:nvSpPr>
          <p:cNvPr id="8" name="TextBox 7"/>
          <p:cNvSpPr txBox="1"/>
          <p:nvPr/>
        </p:nvSpPr>
        <p:spPr>
          <a:xfrm>
            <a:off x="5630849" y="2452882"/>
            <a:ext cx="5661328"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Website Traffic shows a graphical summary of your website’s traffic per day</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4474" y="3826699"/>
            <a:ext cx="3953386" cy="2368085"/>
          </a:xfrm>
          <a:prstGeom prst="rect">
            <a:avLst/>
          </a:prstGeom>
        </p:spPr>
      </p:pic>
      <p:sp>
        <p:nvSpPr>
          <p:cNvPr id="9" name="TextBox 8"/>
          <p:cNvSpPr txBox="1"/>
          <p:nvPr/>
        </p:nvSpPr>
        <p:spPr>
          <a:xfrm>
            <a:off x="5630849" y="4718353"/>
            <a:ext cx="5661328"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Attacks Per Country shows a pie chart </a:t>
            </a:r>
            <a:r>
              <a:rPr lang="en-US" sz="1600" dirty="0"/>
              <a:t> </a:t>
            </a:r>
            <a:r>
              <a:rPr lang="en-US" sz="1600" dirty="0" smtClean="0"/>
              <a:t>with attacks’ country origin i.e. from which countries is your site mostly attacked</a:t>
            </a:r>
            <a:endParaRPr lang="en-US" sz="1600" dirty="0"/>
          </a:p>
        </p:txBody>
      </p:sp>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3983732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2271" y="496445"/>
            <a:ext cx="3956075" cy="2363113"/>
          </a:xfrm>
        </p:spPr>
      </p:pic>
      <p:sp>
        <p:nvSpPr>
          <p:cNvPr id="6" name="TextBox 5"/>
          <p:cNvSpPr txBox="1"/>
          <p:nvPr/>
        </p:nvSpPr>
        <p:spPr>
          <a:xfrm>
            <a:off x="6790414" y="1144988"/>
            <a:ext cx="184731" cy="369332"/>
          </a:xfrm>
          <a:prstGeom prst="rect">
            <a:avLst/>
          </a:prstGeom>
          <a:noFill/>
        </p:spPr>
        <p:txBody>
          <a:bodyPr wrap="none" rtlCol="0">
            <a:spAutoFit/>
          </a:bodyPr>
          <a:lstStyle/>
          <a:p>
            <a:endParaRPr lang="en-US" dirty="0"/>
          </a:p>
        </p:txBody>
      </p:sp>
      <p:sp>
        <p:nvSpPr>
          <p:cNvPr id="7" name="TextBox 6"/>
          <p:cNvSpPr txBox="1"/>
          <p:nvPr/>
        </p:nvSpPr>
        <p:spPr>
          <a:xfrm>
            <a:off x="5725929" y="1385613"/>
            <a:ext cx="5661328"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Attack Types Blocked shows the type </a:t>
            </a:r>
            <a:r>
              <a:rPr lang="en-US" sz="1600" dirty="0"/>
              <a:t>of </a:t>
            </a:r>
            <a:r>
              <a:rPr lang="en-US" sz="1600" dirty="0" smtClean="0"/>
              <a:t>threats that SharkGate has blocked i.e. their percentage in the total amount</a:t>
            </a:r>
          </a:p>
        </p:txBody>
      </p:sp>
      <p:sp>
        <p:nvSpPr>
          <p:cNvPr id="9" name="TextBox 8"/>
          <p:cNvSpPr txBox="1"/>
          <p:nvPr/>
        </p:nvSpPr>
        <p:spPr>
          <a:xfrm>
            <a:off x="5622898" y="4260682"/>
            <a:ext cx="5661328"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Safe Browsing Site Status gives you a real-time update status of your website condition i.e. its Google status </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2271" y="3382738"/>
            <a:ext cx="3956075" cy="2340665"/>
          </a:xfrm>
          <a:prstGeom prst="rect">
            <a:avLst/>
          </a:prstGeom>
        </p:spPr>
      </p:pic>
      <p:sp>
        <p:nvSpPr>
          <p:cNvPr id="3" name="Footer Placeholder 2"/>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30168595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44988" y="5132287"/>
            <a:ext cx="10208812"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Attacks tab shows more details about blocked attacks – their IP origin, type of attack, details about the attacks target  </a:t>
            </a:r>
          </a:p>
          <a:p>
            <a:r>
              <a:rPr lang="en-US" sz="1600" dirty="0" smtClean="0"/>
              <a:t>To note: No actions are required here by the site’s owner. Data here is purely informational. </a:t>
            </a:r>
            <a:endParaRPr lang="en-US" sz="1600" dirty="0"/>
          </a:p>
        </p:txBody>
      </p:sp>
      <p:pic>
        <p:nvPicPr>
          <p:cNvPr id="1026" name="Picture 2" descr="C:\Users\ivana\AppData\Local\Temp\SNAGHTMLee45bd.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20775" y="897313"/>
            <a:ext cx="10233025" cy="3769561"/>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8213497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6008" y="471806"/>
            <a:ext cx="9288780" cy="294832"/>
          </a:xfrm>
        </p:spPr>
        <p:txBody>
          <a:bodyPr>
            <a:noAutofit/>
          </a:bodyPr>
          <a:lstStyle/>
          <a:p>
            <a:r>
              <a:rPr lang="en-US" sz="2400" dirty="0" smtClean="0"/>
              <a:t>Traffic</a:t>
            </a:r>
            <a:endParaRPr lang="en-US" sz="24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1868" y="1252545"/>
            <a:ext cx="657225" cy="704850"/>
          </a:xfrm>
        </p:spPr>
      </p:pic>
      <p:sp>
        <p:nvSpPr>
          <p:cNvPr id="5" name="TextBox 4"/>
          <p:cNvSpPr txBox="1"/>
          <p:nvPr/>
        </p:nvSpPr>
        <p:spPr>
          <a:xfrm>
            <a:off x="2231001" y="1252545"/>
            <a:ext cx="8476093" cy="830997"/>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Traffic Tab shows the detailed summary of the traffic of your website.</a:t>
            </a:r>
          </a:p>
          <a:p>
            <a:pPr marL="285750" indent="-285750">
              <a:buFont typeface="Arial" panose="020B0604020202020204" pitchFamily="34" charset="0"/>
              <a:buChar char="•"/>
            </a:pPr>
            <a:r>
              <a:rPr lang="en-US" sz="1600" dirty="0" smtClean="0"/>
              <a:t>It shows which country have most visited your website.</a:t>
            </a:r>
          </a:p>
          <a:p>
            <a:pPr marL="285750" indent="-285750">
              <a:buFont typeface="Arial" panose="020B0604020202020204" pitchFamily="34" charset="0"/>
              <a:buChar char="•"/>
            </a:pPr>
            <a:r>
              <a:rPr lang="en-US" sz="1600" dirty="0" smtClean="0"/>
              <a:t>It also shows the type of web browser that they are using to visit your website.</a:t>
            </a:r>
            <a:endParaRPr lang="en-US" sz="16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6032" y="2569449"/>
            <a:ext cx="8008732" cy="3720592"/>
          </a:xfrm>
          <a:prstGeom prst="rect">
            <a:avLst/>
          </a:prstGeom>
        </p:spPr>
      </p:pic>
      <p:sp>
        <p:nvSpPr>
          <p:cNvPr id="7" name="Footer Placeholder 6"/>
          <p:cNvSpPr>
            <a:spLocks noGrp="1"/>
          </p:cNvSpPr>
          <p:nvPr>
            <p:ph type="ftr" sz="quarter" idx="11"/>
          </p:nvPr>
        </p:nvSpPr>
        <p:spPr/>
        <p:txBody>
          <a:bodyPr/>
          <a:lstStyle/>
          <a:p>
            <a:r>
              <a:rPr lang="en-US" dirty="0" smtClean="0"/>
              <a:t>www.SharkGate.net | www.OneHourSiteFix.com</a:t>
            </a:r>
            <a:endParaRPr lang="en-US" dirty="0"/>
          </a:p>
        </p:txBody>
      </p:sp>
    </p:spTree>
    <p:extLst>
      <p:ext uri="{BB962C8B-B14F-4D97-AF65-F5344CB8AC3E}">
        <p14:creationId xmlns:p14="http://schemas.microsoft.com/office/powerpoint/2010/main" val="3037606411"/>
      </p:ext>
    </p:extLst>
  </p:cSld>
  <p:clrMapOvr>
    <a:masterClrMapping/>
  </p:clrMapOvr>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TM04033923[[fn=Depth]]</Template>
  <TotalTime>4766</TotalTime>
  <Words>686</Words>
  <Application>Microsoft Office PowerPoint</Application>
  <PresentationFormat>Widescreen</PresentationFormat>
  <Paragraphs>68</Paragraphs>
  <Slides>14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Corbel</vt:lpstr>
      <vt:lpstr>Depth</vt:lpstr>
      <vt:lpstr>SharkGate Ltd.</vt:lpstr>
      <vt:lpstr>Logging in your SharkGate Account at https://dashboard.SharkGate.net/</vt:lpstr>
      <vt:lpstr>Getting to know your SharkGate Dashboard</vt:lpstr>
      <vt:lpstr>Tabs and Functions</vt:lpstr>
      <vt:lpstr>Overview and Stats </vt:lpstr>
      <vt:lpstr>PowerPoint Presentation</vt:lpstr>
      <vt:lpstr>PowerPoint Presentation</vt:lpstr>
      <vt:lpstr>PowerPoint Presentation</vt:lpstr>
      <vt:lpstr>Traffic</vt:lpstr>
      <vt:lpstr>Shark Speed</vt:lpstr>
      <vt:lpstr>Shark Security</vt:lpstr>
      <vt:lpstr>Profile and News</vt:lpstr>
      <vt:lpstr>Profiles with more then one website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Sharkgate Ltd</dc:title>
  <dc:creator/>
  <cp:lastModifiedBy>Ivana Polonijo</cp:lastModifiedBy>
  <cp:revision>65</cp:revision>
  <dcterms:created xsi:type="dcterms:W3CDTF">2016-04-11T08:14:17Z</dcterms:created>
  <dcterms:modified xsi:type="dcterms:W3CDTF">2016-08-22T10:18:20Z</dcterms:modified>
</cp:coreProperties>
</file>